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9" r:id="rId10"/>
    <p:sldId id="267" r:id="rId11"/>
    <p:sldId id="268" r:id="rId12"/>
    <p:sldId id="263" r:id="rId13"/>
    <p:sldId id="264" r:id="rId14"/>
    <p:sldId id="266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44F1-5A08-4596-BE8F-C2EA4D967DE2}" type="datetimeFigureOut">
              <a:rPr lang="it-IT" smtClean="0"/>
              <a:pPr/>
              <a:t>11/02/2020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3D4FA-9274-4420-86D5-C97F2FC3805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Curt!</a:t>
            </a:r>
            <a:r>
              <a:rPr lang="it-IT" baseline="0" smtClean="0"/>
              <a:t> Totale 27 alunni del triennio (maturità e buona padronanza della lingua ladina)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3D4FA-9274-4420-86D5-C97F2FC38056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mtClean="0"/>
              <a:t>Musegonc:</a:t>
            </a:r>
            <a:r>
              <a:rPr lang="it-IT" baseline="0" smtClean="0"/>
              <a:t> seconda metà anni '80; richiesta ragazzi d'indovinare l'autore del testo messo in musica del gruppo folk; CD della banda musicale dell'Alta valle di Fassa - Noscia tera (2019)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3D4FA-9274-4420-86D5-C97F2FC38056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"TALL BLaD"</a:t>
            </a:r>
            <a:r>
              <a:rPr lang="it-IT" baseline="0" smtClean="0"/>
              <a:t> (Banche dati lessicali; 5 varietà locali ladino; lessico tradizionale e arcaico) e "corpuslad" (Archivio e analizzatore di corpus testuali);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3D4FA-9274-4420-86D5-C97F2FC38056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Libera interpretazione</a:t>
            </a:r>
            <a:r>
              <a:rPr lang="it-IT" baseline="0" smtClean="0"/>
              <a:t> e lavoro sul testo (traduzione in altre lingue, collegamenti con altre discipline o confronti con il presente)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3D4FA-9274-4420-86D5-C97F2FC38056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Carta Europea</a:t>
            </a:r>
            <a:r>
              <a:rPr lang="it-IT" baseline="0" smtClean="0"/>
              <a:t> delle Lingue Regionali e Minoritarie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3D4FA-9274-4420-86D5-C97F2FC38056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Tratto da "</a:t>
            </a:r>
            <a:r>
              <a:rPr lang="it-IT" i="1" smtClean="0"/>
              <a:t>Pensieres su la lenga.</a:t>
            </a:r>
            <a:r>
              <a:rPr lang="it-IT" i="1" baseline="0" smtClean="0"/>
              <a:t> </a:t>
            </a:r>
            <a:r>
              <a:rPr lang="it-IT" i="1" smtClean="0"/>
              <a:t>Lenga e</a:t>
            </a:r>
            <a:r>
              <a:rPr lang="it-IT" i="1" baseline="0" smtClean="0"/>
              <a:t> vita</a:t>
            </a:r>
            <a:r>
              <a:rPr lang="it-IT" i="1" smtClean="0"/>
              <a:t> </a:t>
            </a:r>
            <a:r>
              <a:rPr lang="it-IT" i="0" smtClean="0"/>
              <a:t>" in "</a:t>
            </a:r>
            <a:r>
              <a:rPr lang="it-IT" i="1" smtClean="0"/>
              <a:t>P. Frumenzio Ghetta, scrittore ladino </a:t>
            </a:r>
            <a:r>
              <a:rPr lang="it-IT" i="0" smtClean="0"/>
              <a:t>" in F. Chiocchetti, "</a:t>
            </a:r>
            <a:r>
              <a:rPr lang="it-IT" i="1" smtClean="0"/>
              <a:t>Scritores ladins. Materiali</a:t>
            </a:r>
            <a:r>
              <a:rPr lang="it-IT" i="1" baseline="0" smtClean="0"/>
              <a:t> per la storia della letteratura di Fassa </a:t>
            </a:r>
            <a:r>
              <a:rPr lang="it-IT" i="0" baseline="0" smtClean="0"/>
              <a:t>" (Mori 2018, pag. 485)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3D4FA-9274-4420-86D5-C97F2FC38056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it-IT" b="1" smtClean="0"/>
              <a:t>"Doi ciacoles col Chimpl da Tamion":</a:t>
            </a:r>
            <a:br>
              <a:rPr lang="it-IT" b="1" smtClean="0"/>
            </a:br>
            <a:r>
              <a:rPr lang="it-IT" sz="3100" b="1" smtClean="0"/>
              <a:t>unità didattica sulle poesie di père Frumenzio Ghetta</a:t>
            </a:r>
            <a:endParaRPr lang="it-IT" b="1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0" y="6429396"/>
            <a:ext cx="9144000" cy="4286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smtClean="0"/>
              <a:t>A.s. 2019 - 2020						   Docente: Stefano Riz</a:t>
            </a:r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7452" t="28320" r="26976" b="17969"/>
          <a:stretch>
            <a:fillRect/>
          </a:stretch>
        </p:blipFill>
        <p:spPr bwMode="auto">
          <a:xfrm>
            <a:off x="1499517" y="1500174"/>
            <a:ext cx="614496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egnaposto contenuto 4"/>
          <p:cNvSpPr txBox="1">
            <a:spLocks/>
          </p:cNvSpPr>
          <p:nvPr/>
        </p:nvSpPr>
        <p:spPr>
          <a:xfrm>
            <a:off x="1500166" y="5572140"/>
            <a:ext cx="6143668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11.02.1920 - 11.02.2020</a:t>
            </a:r>
            <a:endParaRPr kumimoji="0" lang="it-IT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0981" t="7812" r="9956" b="13086"/>
          <a:stretch>
            <a:fillRect/>
          </a:stretch>
        </p:blipFill>
        <p:spPr bwMode="auto">
          <a:xfrm>
            <a:off x="214282" y="1071546"/>
            <a:ext cx="8715436" cy="490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883" t="6836" r="9956" b="13086"/>
          <a:stretch>
            <a:fillRect/>
          </a:stretch>
        </p:blipFill>
        <p:spPr bwMode="auto">
          <a:xfrm>
            <a:off x="214282" y="785794"/>
            <a:ext cx="8643998" cy="485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/>
              <a:t>Considerazioni finali</a:t>
            </a:r>
            <a:endParaRPr lang="it-IT" b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43076"/>
            <a:ext cx="8229600" cy="2614618"/>
          </a:xfrm>
        </p:spPr>
        <p:txBody>
          <a:bodyPr>
            <a:normAutofit fontScale="92500"/>
          </a:bodyPr>
          <a:lstStyle/>
          <a:p>
            <a:pPr algn="just"/>
            <a:r>
              <a:rPr lang="it-IT" smtClean="0"/>
              <a:t>Buona partecipazione e interesse degli </a:t>
            </a:r>
            <a:r>
              <a:rPr lang="it-IT" smtClean="0"/>
              <a:t>studenti</a:t>
            </a:r>
          </a:p>
          <a:p>
            <a:pPr algn="just"/>
            <a:r>
              <a:rPr lang="it-IT" smtClean="0"/>
              <a:t>Occasione per riscoprire le potenzialità della lingua ladina nel mondo presente</a:t>
            </a:r>
            <a:endParaRPr lang="it-IT" smtClean="0"/>
          </a:p>
          <a:p>
            <a:pPr algn="just"/>
            <a:r>
              <a:rPr lang="it-IT" smtClean="0"/>
              <a:t>Mancanza di un manuale di letteratura per le scuole secondarie di secondo grado</a:t>
            </a:r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9883" t="28688" r="9956" b="32070"/>
          <a:stretch>
            <a:fillRect/>
          </a:stretch>
        </p:blipFill>
        <p:spPr bwMode="auto">
          <a:xfrm>
            <a:off x="714348" y="4500570"/>
            <a:ext cx="778674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/>
              <a:t>Ulteriori sviluppi</a:t>
            </a:r>
            <a:endParaRPr lang="it-IT" b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5990"/>
          </a:xfrm>
        </p:spPr>
        <p:txBody>
          <a:bodyPr/>
          <a:lstStyle/>
          <a:p>
            <a:pPr algn="just"/>
            <a:r>
              <a:rPr lang="it-IT" smtClean="0"/>
              <a:t>Concorso di poesia in lingua russa "Che sia...poesia"</a:t>
            </a:r>
          </a:p>
          <a:p>
            <a:pPr algn="just"/>
            <a:r>
              <a:rPr lang="it-IT" smtClean="0"/>
              <a:t>ECCA: European Charter Classroom Activities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17570" t="14648" r="17642" b="6250"/>
          <a:stretch>
            <a:fillRect/>
          </a:stretch>
        </p:blipFill>
        <p:spPr bwMode="auto">
          <a:xfrm>
            <a:off x="564433" y="3705088"/>
            <a:ext cx="3864691" cy="265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 l="42863" t="48047" r="42862" b="38281"/>
          <a:stretch>
            <a:fillRect/>
          </a:stretch>
        </p:blipFill>
        <p:spPr bwMode="auto">
          <a:xfrm>
            <a:off x="4929190" y="4000504"/>
            <a:ext cx="371477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57158" y="642918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smtClean="0"/>
              <a:t>"</a:t>
            </a:r>
            <a:r>
              <a:rPr lang="it-IT" sz="3600" i="1" smtClean="0"/>
              <a:t>Ge vel mìngol più de pascion ti joegn e n bon pec de più de recorc amorousc de nesc veies: l met da l'insegnament ta le scole</a:t>
            </a:r>
            <a:r>
              <a:rPr lang="it-IT" sz="3600" smtClean="0"/>
              <a:t>".</a:t>
            </a:r>
          </a:p>
          <a:p>
            <a:pPr algn="just"/>
            <a:endParaRPr lang="it-IT" sz="36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9099" t="19531" r="29722" b="6250"/>
          <a:stretch>
            <a:fillRect/>
          </a:stretch>
        </p:blipFill>
        <p:spPr bwMode="auto">
          <a:xfrm>
            <a:off x="2774303" y="2714620"/>
            <a:ext cx="359539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/>
              <a:t>Struttura dell'intervento</a:t>
            </a:r>
            <a:endParaRPr lang="it-IT" b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smtClean="0"/>
              <a:t>Presentazione del docente e delle classi coinvolte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smtClean="0"/>
              <a:t>L' UdA "Doi ciacoles col Chimpl da Tamion"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lphaLcParenR"/>
            </a:pPr>
            <a:r>
              <a:rPr lang="it-IT" smtClean="0"/>
              <a:t>Introduzione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lphaLcParenR"/>
            </a:pPr>
            <a:r>
              <a:rPr lang="it-IT" smtClean="0"/>
              <a:t>Strumenti di consultazione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lphaLcParenR"/>
            </a:pPr>
            <a:r>
              <a:rPr lang="it-IT" smtClean="0"/>
              <a:t>Lavori di gruppo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lphaLcParenR"/>
            </a:pPr>
            <a:r>
              <a:rPr lang="it-IT" smtClean="0"/>
              <a:t>Condivisione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smtClean="0"/>
              <a:t>Considerazioni finali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smtClean="0"/>
              <a:t>Ulteriori sviluppi</a:t>
            </a:r>
          </a:p>
          <a:p>
            <a:pPr marL="914400" lvl="1" indent="-514350">
              <a:buFont typeface="+mj-lt"/>
              <a:buAutoNum type="alphaLcParenR"/>
            </a:pPr>
            <a:endParaRPr lang="it-IT" smtClean="0"/>
          </a:p>
          <a:p>
            <a:pPr marL="514350" indent="-514350">
              <a:buFont typeface="+mj-lt"/>
              <a:buAutoNum type="arabicPeriod"/>
            </a:pPr>
            <a:endParaRPr lang="it-I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34041" t="15625" r="33565" b="7670"/>
          <a:stretch>
            <a:fillRect/>
          </a:stretch>
        </p:blipFill>
        <p:spPr bwMode="auto">
          <a:xfrm>
            <a:off x="6286512" y="3214686"/>
            <a:ext cx="246842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/>
              <a:t>Presentazione</a:t>
            </a:r>
            <a:endParaRPr lang="it-IT" b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Le classi coinvolte:</a:t>
            </a:r>
          </a:p>
          <a:p>
            <a:pPr lvl="1"/>
            <a:r>
              <a:rPr lang="it-IT" smtClean="0"/>
              <a:t>3LLLA (6 alunni)</a:t>
            </a:r>
          </a:p>
          <a:p>
            <a:pPr lvl="1"/>
            <a:r>
              <a:rPr lang="it-IT" smtClean="0"/>
              <a:t>3LLLB (10 alunni)</a:t>
            </a:r>
          </a:p>
          <a:p>
            <a:pPr lvl="1"/>
            <a:r>
              <a:rPr lang="it-IT" smtClean="0"/>
              <a:t>4LLLB (11 alunni)</a:t>
            </a:r>
            <a:endParaRPr lang="it-I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l="42826" t="39062" r="42899" b="28711"/>
          <a:stretch>
            <a:fillRect/>
          </a:stretch>
        </p:blipFill>
        <p:spPr bwMode="auto">
          <a:xfrm>
            <a:off x="6143636" y="1571612"/>
            <a:ext cx="185738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 l="31332" t="42187" r="31332" b="32422"/>
          <a:stretch>
            <a:fillRect/>
          </a:stretch>
        </p:blipFill>
        <p:spPr bwMode="auto">
          <a:xfrm>
            <a:off x="1428728" y="4357694"/>
            <a:ext cx="485778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/>
              <a:t>Introduzione all'UdA</a:t>
            </a:r>
            <a:endParaRPr lang="it-IT" b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pPr algn="just"/>
            <a:r>
              <a:rPr lang="it-IT" smtClean="0"/>
              <a:t>Ascolto della canzone "Colores de mia tera" (Musegonc Trio), basata sull'omonima poesia di père Frumenzio Ghetta</a:t>
            </a:r>
          </a:p>
          <a:p>
            <a:pPr algn="just"/>
            <a:r>
              <a:rPr lang="it-IT" smtClean="0"/>
              <a:t>Breve biografia dell'autore</a:t>
            </a:r>
            <a:endParaRPr lang="it-IT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 l="13177" t="19531" r="9956" b="13086"/>
          <a:stretch>
            <a:fillRect/>
          </a:stretch>
        </p:blipFill>
        <p:spPr bwMode="auto">
          <a:xfrm>
            <a:off x="1500166" y="3643314"/>
            <a:ext cx="6143668" cy="302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/>
              <a:t>Strumenti di consultazione</a:t>
            </a:r>
            <a:endParaRPr lang="it-IT" b="1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t="25390" r="25329" b="6250"/>
          <a:stretch>
            <a:fillRect/>
          </a:stretch>
        </p:blipFill>
        <p:spPr bwMode="auto">
          <a:xfrm>
            <a:off x="71406" y="1976101"/>
            <a:ext cx="8929718" cy="45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/>
              <a:t>Lavoro di gruppo</a:t>
            </a:r>
            <a:endParaRPr lang="it-IT" b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5924"/>
          </a:xfrm>
        </p:spPr>
        <p:txBody>
          <a:bodyPr/>
          <a:lstStyle/>
          <a:p>
            <a:pPr algn="just"/>
            <a:r>
              <a:rPr lang="it-IT" smtClean="0"/>
              <a:t>Traduzione e analisi di alcune poesie a scelta degli studenti tratte dalle raccolte "</a:t>
            </a:r>
            <a:r>
              <a:rPr lang="it-IT" i="1" smtClean="0"/>
              <a:t>Rime fassane</a:t>
            </a:r>
            <a:r>
              <a:rPr lang="it-IT" smtClean="0"/>
              <a:t>" (1968) e "</a:t>
            </a:r>
            <a:r>
              <a:rPr lang="it-IT" i="1" smtClean="0"/>
              <a:t>Mizàcole de steile</a:t>
            </a:r>
            <a:r>
              <a:rPr lang="it-IT" smtClean="0"/>
              <a:t>" (1987).</a:t>
            </a:r>
            <a:endParaRPr lang="it-IT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43375" t="38086" r="43448" b="27734"/>
          <a:stretch>
            <a:fillRect/>
          </a:stretch>
        </p:blipFill>
        <p:spPr bwMode="auto">
          <a:xfrm>
            <a:off x="642910" y="3428998"/>
            <a:ext cx="2221714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 l="38470" t="27539" r="38470" b="17773"/>
          <a:stretch>
            <a:fillRect/>
          </a:stretch>
        </p:blipFill>
        <p:spPr bwMode="auto">
          <a:xfrm>
            <a:off x="3357000" y="3403710"/>
            <a:ext cx="243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 l="43412" t="38281" r="43411" b="29492"/>
          <a:stretch>
            <a:fillRect/>
          </a:stretch>
        </p:blipFill>
        <p:spPr bwMode="auto">
          <a:xfrm>
            <a:off x="6215074" y="3429000"/>
            <a:ext cx="2356364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/>
              <a:t>Condivisione</a:t>
            </a:r>
            <a:endParaRPr lang="it-IT" b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7335" t="8789" r="37408" b="15039"/>
          <a:stretch>
            <a:fillRect/>
          </a:stretch>
        </p:blipFill>
        <p:spPr bwMode="auto">
          <a:xfrm>
            <a:off x="1097620" y="1677958"/>
            <a:ext cx="276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7372" t="16797" r="37372" b="22656"/>
          <a:stretch>
            <a:fillRect/>
          </a:stretch>
        </p:blipFill>
        <p:spPr bwMode="auto">
          <a:xfrm>
            <a:off x="4885956" y="1677958"/>
            <a:ext cx="3472258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883" t="6836" r="9956" b="13086"/>
          <a:stretch>
            <a:fillRect/>
          </a:stretch>
        </p:blipFill>
        <p:spPr bwMode="auto">
          <a:xfrm>
            <a:off x="417271" y="1142984"/>
            <a:ext cx="8309459" cy="466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7335" t="6836" r="37408" b="13086"/>
          <a:stretch>
            <a:fillRect/>
          </a:stretch>
        </p:blipFill>
        <p:spPr bwMode="auto">
          <a:xfrm>
            <a:off x="2821769" y="285728"/>
            <a:ext cx="3500462" cy="623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375</Words>
  <PresentationFormat>Presentazione su schermo (4:3)</PresentationFormat>
  <Paragraphs>44</Paragraphs>
  <Slides>14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"Doi ciacoles col Chimpl da Tamion": unità didattica sulle poesie di père Frumenzio Ghetta</vt:lpstr>
      <vt:lpstr>Struttura dell'intervento</vt:lpstr>
      <vt:lpstr>Presentazione</vt:lpstr>
      <vt:lpstr>Introduzione all'UdA</vt:lpstr>
      <vt:lpstr>Strumenti di consultazione</vt:lpstr>
      <vt:lpstr>Lavoro di gruppo</vt:lpstr>
      <vt:lpstr>Condivisione</vt:lpstr>
      <vt:lpstr>Diapositiva 8</vt:lpstr>
      <vt:lpstr>Diapositiva 9</vt:lpstr>
      <vt:lpstr>Diapositiva 10</vt:lpstr>
      <vt:lpstr>Diapositiva 11</vt:lpstr>
      <vt:lpstr>Considerazioni finali</vt:lpstr>
      <vt:lpstr>Ulteriori sviluppi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 ciacoles col Chimpl da Tamion: unità didattica sulle poesie di Père Frumenzio Ghetta</dc:title>
  <dc:creator>Stefano</dc:creator>
  <cp:lastModifiedBy>prof. Riz</cp:lastModifiedBy>
  <cp:revision>17</cp:revision>
  <dcterms:created xsi:type="dcterms:W3CDTF">2020-02-10T16:29:11Z</dcterms:created>
  <dcterms:modified xsi:type="dcterms:W3CDTF">2020-02-11T14:24:51Z</dcterms:modified>
</cp:coreProperties>
</file>